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sldIdLst>
    <p:sldId id="335" r:id="rId2"/>
    <p:sldId id="258" r:id="rId3"/>
    <p:sldId id="261" r:id="rId4"/>
    <p:sldId id="262" r:id="rId5"/>
    <p:sldId id="323" r:id="rId6"/>
    <p:sldId id="319" r:id="rId7"/>
    <p:sldId id="297" r:id="rId8"/>
    <p:sldId id="320" r:id="rId9"/>
    <p:sldId id="296" r:id="rId10"/>
    <p:sldId id="324" r:id="rId11"/>
    <p:sldId id="325" r:id="rId12"/>
    <p:sldId id="326" r:id="rId13"/>
    <p:sldId id="327" r:id="rId14"/>
    <p:sldId id="328" r:id="rId15"/>
    <p:sldId id="329" r:id="rId16"/>
    <p:sldId id="321" r:id="rId17"/>
    <p:sldId id="322" r:id="rId18"/>
    <p:sldId id="331" r:id="rId19"/>
    <p:sldId id="332" r:id="rId20"/>
    <p:sldId id="314" r:id="rId21"/>
    <p:sldId id="315" r:id="rId22"/>
    <p:sldId id="316" r:id="rId23"/>
    <p:sldId id="333" r:id="rId24"/>
    <p:sldId id="334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1002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0981D0-E514-47AE-8CC5-C70179DD716A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F9D004-0297-444A-9403-32D94099DA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38684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F9D004-0297-444A-9403-32D94099DA29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F9D004-0297-444A-9403-32D94099DA29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F9D004-0297-444A-9403-32D94099DA29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F9D004-0297-444A-9403-32D94099DA29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F9D004-0297-444A-9403-32D94099DA29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7B25-7195-43FF-8151-53849D6930DB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7B25-7195-43FF-8151-53849D6930DB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7B25-7195-43FF-8151-53849D6930DB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7B25-7195-43FF-8151-53849D6930DB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7B25-7195-43FF-8151-53849D6930DB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7B25-7195-43FF-8151-53849D6930DB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7B25-7195-43FF-8151-53849D6930DB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7B25-7195-43FF-8151-53849D6930DB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7B25-7195-43FF-8151-53849D6930DB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7B25-7195-43FF-8151-53849D6930DB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7B25-7195-43FF-8151-53849D6930DB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2E17B25-7195-43FF-8151-53849D6930DB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296416"/>
          </a:xfrm>
        </p:spPr>
        <p:txBody>
          <a:bodyPr/>
          <a:lstStyle/>
          <a:p>
            <a:pPr algn="ctr"/>
            <a:r>
              <a:rPr lang="ru-RU" dirty="0" smtClean="0"/>
              <a:t>РУБКА МЕТАЛЛА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72074"/>
            <a:ext cx="8229600" cy="1252526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2254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Продолжение 4 вопроса</a:t>
            </a: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0" y="642938"/>
            <a:ext cx="9144000" cy="6215062"/>
          </a:xfrm>
        </p:spPr>
        <p:txBody>
          <a:bodyPr>
            <a:normAutofit/>
          </a:bodyPr>
          <a:lstStyle/>
          <a:p>
            <a:endParaRPr lang="ru-RU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0" y="5877272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Рис. 6. Рубка по уровню тисков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а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и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б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- угол наклона зубила соответственно в вертикальной и горизонтальной плоскости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0688"/>
            <a:ext cx="9144000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2254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Продолжение 4 вопроса</a:t>
            </a: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0" y="404664"/>
            <a:ext cx="9144000" cy="645333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При рубке полосового (листового) материала на плите (наковальне) следует выполнять следующие требования:</a:t>
            </a:r>
          </a:p>
          <a:p>
            <a:pPr lvl="0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режущую кромку зубила затачивать не прямолинейно а с некоторой кривизной (рис. 7.);</a:t>
            </a:r>
          </a:p>
          <a:p>
            <a:pPr lvl="0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разрубание листового материала по прямой линии производить, начиная от дальней кромки листа к передней, при этом зубило должно располагаться точно по разметочной риске. При рубке передвигать лист таким образом, чтобы место удара находилось приблизительно посредине плиты;</a:t>
            </a:r>
          </a:p>
          <a:p>
            <a:pPr lvl="0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при вырубании из листового материала заготовки криволинейного профиля (рис. 8.) оставлять припуск 1,0... 1,5 мм для последующей ее обработки, например, опиливанием;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2254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Продолжение 4 вопроса</a:t>
            </a: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0" y="404664"/>
            <a:ext cx="9144000" cy="6453336"/>
          </a:xfrm>
        </p:spPr>
        <p:txBody>
          <a:bodyPr>
            <a:noAutofit/>
          </a:bodyPr>
          <a:lstStyle/>
          <a:p>
            <a:pPr lvl="0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разрубание полосы выполнять по разметке с обеих сторон примерно на половину толщины полосы, после чего переломить ее в тисках или на ребре плиты (наковальни); </a:t>
            </a:r>
          </a:p>
          <a:p>
            <a:pPr lvl="0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силу удара регулировать в зависимости от толщины разрубаемого материала.</a:t>
            </a:r>
          </a:p>
          <a:p>
            <a:endParaRPr lang="ru-RU" sz="2400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780928"/>
            <a:ext cx="3851920" cy="3493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64088" y="2492896"/>
            <a:ext cx="3465934" cy="3494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0" y="6309320"/>
            <a:ext cx="47091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Рис. 7. Рубка листового материала 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72000" y="6150114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Рис.8. Вырубание заготовки из               листового материала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2254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Продолжение 4 вопроса</a:t>
            </a: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0" y="404664"/>
            <a:ext cx="9144000" cy="6453336"/>
          </a:xfrm>
        </p:spPr>
        <p:txBody>
          <a:bodyPr>
            <a:noAutofit/>
          </a:bodyPr>
          <a:lstStyle/>
          <a:p>
            <a:pPr lvl="0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3. При срубании слоя металла на широкой поверхности детали сначала при помощи </a:t>
            </a:r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крейцмейселя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прорубить канавки глубиной 1,5...2,0 мм по всей поверхности детали (рис. 9 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а),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затем зубилом срубить оставшиеся выступы (рис. 9 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б).</a:t>
            </a:r>
            <a:endParaRPr lang="ru-RU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5661248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Рис. 9. Срубание материала с широкой поверхности: </a:t>
            </a:r>
          </a:p>
          <a:p>
            <a:pPr algn="ctr"/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а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- прорубание канавок;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б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- срубание выступов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Рисунок 7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2276872"/>
            <a:ext cx="6912768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2254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Продолжение 4 вопроса</a:t>
            </a: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0" y="404664"/>
            <a:ext cx="9144000" cy="6453336"/>
          </a:xfrm>
        </p:spPr>
        <p:txBody>
          <a:bodyPr>
            <a:noAutofit/>
          </a:bodyPr>
          <a:lstStyle/>
          <a:p>
            <a:pPr lvl="0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4. Прорубание криволинейных канавок на заготовке выполнять </a:t>
            </a:r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канавочником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за один или несколько проходов в зависимости от обрабатываемого материала и требований к качеству обработки. Объем срезаемого материала регулировать наклоном </a:t>
            </a:r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канавочника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и силой удара по инструменту.</a:t>
            </a:r>
          </a:p>
          <a:p>
            <a:pPr lvl="0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5.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При заточке инструмента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необходимо выполнять следующие требования:</a:t>
            </a:r>
          </a:p>
          <a:p>
            <a:pPr lvl="0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устанавливать подручник заточного станка таким образом, чтобы зазор между подручником и заточным кругом не превышал 3 мм;</a:t>
            </a:r>
          </a:p>
          <a:p>
            <a:pPr lvl="0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прижимать инструмент режущей частью к периферии заточного круга, опираясь при этом на подручник;</a:t>
            </a:r>
          </a:p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периодически охлаждать инструмент водой, опуская его в специальную емкость.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2254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Продолжение 4 вопроса</a:t>
            </a: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0" y="404664"/>
            <a:ext cx="9144000" cy="6453336"/>
          </a:xfrm>
        </p:spPr>
        <p:txBody>
          <a:bodyPr>
            <a:noAutofit/>
          </a:bodyPr>
          <a:lstStyle/>
          <a:p>
            <a:pPr lvl="0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проверять угол заточки инструмента по шаблону;</a:t>
            </a:r>
          </a:p>
          <a:p>
            <a:pPr lvl="0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следить за симметричностью лезвия инструмента относительно его оси.</a:t>
            </a:r>
          </a:p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6. При рубке и заточке режущего инструмента необходимо соблюдать следующие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меры безопасности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0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устанавливать на верстак защитный экран;</a:t>
            </a:r>
          </a:p>
          <a:p>
            <a:pPr lvl="0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прочно закреплять заготовку в тисках;</a:t>
            </a:r>
          </a:p>
          <a:p>
            <a:pPr lvl="0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не пользоваться молотком, зубилом, </a:t>
            </a:r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канавочником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крецмейселем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с расплющенным бойком;</a:t>
            </a:r>
          </a:p>
          <a:p>
            <a:pPr lvl="0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не пользоваться молотком, </a:t>
            </a:r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слабонасаженным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на рукоятку;</a:t>
            </a:r>
          </a:p>
          <a:p>
            <a:pPr lvl="0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выполнять рубку только </a:t>
            </a:r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острозаточенным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инструментом;</a:t>
            </a:r>
          </a:p>
          <a:p>
            <a:pPr lvl="0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пользоваться индивидуальными защитными очками или защитным экраном, установленным на станке, во избежание травм глаз.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p0009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 l="8900" t="7859" r="5506" b="8841"/>
          <a:stretch>
            <a:fillRect/>
          </a:stretch>
        </p:blipFill>
        <p:spPr>
          <a:xfrm>
            <a:off x="0" y="564077"/>
            <a:ext cx="9144000" cy="629392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p0010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 l="10012" t="7859" r="5506" b="7269"/>
          <a:stretch>
            <a:fillRect/>
          </a:stretch>
        </p:blipFill>
        <p:spPr>
          <a:xfrm>
            <a:off x="59499" y="403223"/>
            <a:ext cx="9084501" cy="645477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2254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5. РУЧНЫЕ МЕХАНИЗИРОВАННЫЕ ИНСТРУМЕНТЫ</a:t>
            </a:r>
          </a:p>
        </p:txBody>
      </p:sp>
      <p:pic>
        <p:nvPicPr>
          <p:cNvPr id="5" name="Рисунок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916832"/>
            <a:ext cx="8784976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5229200"/>
            <a:ext cx="9144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</a:t>
            </a:r>
            <a:r>
              <a:rPr lang="ru-RU" sz="24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10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Ручной пневматический молоток: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рукоятка;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2 -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штуцер;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3 -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пусковое устройство;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клапан; 5 - воздухораспредели­тельное устройство;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втулка; 7 - ударник;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8 -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ствол;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9 -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хвостовик зубила;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концевая втулка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4513" name="Rectangle 1"/>
          <p:cNvSpPr>
            <a:spLocks noChangeArrowheads="1"/>
          </p:cNvSpPr>
          <p:nvPr/>
        </p:nvSpPr>
        <p:spPr bwMode="auto">
          <a:xfrm>
            <a:off x="0" y="354142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462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 характеру главного движения различают механизированные инструменты с возвратно-поступательным и вращательным движением.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2254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Продолжение 5 вопроса</a:t>
            </a:r>
            <a:endParaRPr lang="ru-RU" sz="28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5383089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Рис. 11. Пневматическая шлифовальная машина:</a:t>
            </a:r>
          </a:p>
          <a:p>
            <a:pPr algn="ctr"/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- шпиндель;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2 -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кожух;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3 -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корпус;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4 -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курок;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5 -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рукоятка;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б 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шлифовальный круг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4513" name="Rectangle 1"/>
          <p:cNvSpPr>
            <a:spLocks noChangeArrowheads="1"/>
          </p:cNvSpPr>
          <p:nvPr/>
        </p:nvSpPr>
        <p:spPr bwMode="auto">
          <a:xfrm>
            <a:off x="0" y="354142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174625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Пневматические шлифовальные машины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используются для зачистки сварных швов и подготовки поверхностей под дальнейшую обработку.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700808"/>
            <a:ext cx="8496944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04056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1. Цель и назначение слесарной рубки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0" y="692696"/>
            <a:ext cx="9144000" cy="5286375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/>
          <a:p>
            <a:pPr marL="274320" lvl="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Рубкой называется операция по снятию с заготовки слоя материала, а также разрубание металла (листового, полосового, профильного) на части режущими инструментами (зубилом, </a:t>
            </a: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крейцмейселем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или </a:t>
            </a: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канавочником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при помощи молотка).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Рубкой выполняют следующие работы: 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удаление лишних слоев материала с поверхностей заготовок (обрубка литья, сварных швов, прорубание кромок под сварку и пр.); 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обрубку кромок и заусенцев на кованых и литых заготовках; 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разрубание на части листового материала; 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вырубку отверстий в листовом материале; 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прорубание смазочных канавок и др.</a:t>
            </a:r>
          </a:p>
          <a:p>
            <a:pPr marL="274320" lvl="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endParaRPr kumimoji="0" lang="ru-RU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683146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/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400" b="1" dirty="0" smtClean="0">
                <a:solidFill>
                  <a:srgbClr val="C00000"/>
                </a:solidFill>
              </a:rPr>
              <a:t/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400" b="1" dirty="0" smtClean="0">
                <a:solidFill>
                  <a:srgbClr val="C00000"/>
                </a:solidFill>
              </a:rPr>
              <a:t>6. ТИПИЧНЫЕ ДЕФЕКТЫ ПРИ РУБКЕ,  ПРИЧИНЫ ИХ ПОЯВЛЕНИЯ И СПОСОБЫ ПРЕДУПРЕЖДЕНИЯ</a:t>
            </a:r>
            <a:endParaRPr lang="ru-RU" sz="2400" dirty="0">
              <a:solidFill>
                <a:srgbClr val="C00000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79509" y="980727"/>
          <a:ext cx="8784979" cy="5688634"/>
        </p:xfrm>
        <a:graphic>
          <a:graphicData uri="http://schemas.openxmlformats.org/drawingml/2006/table">
            <a:tbl>
              <a:tblPr/>
              <a:tblGrid>
                <a:gridCol w="2027963"/>
                <a:gridCol w="3108208"/>
                <a:gridCol w="3648808"/>
              </a:tblGrid>
              <a:tr h="448494">
                <a:tc>
                  <a:txBody>
                    <a:bodyPr/>
                    <a:lstStyle/>
                    <a:p>
                      <a:pPr marL="1098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2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Дефект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5753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2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Причина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60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3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Способ предупреждения</a:t>
                      </a:r>
                      <a:endParaRPr lang="ru-RU" sz="2000" b="1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8494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spc="-3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Рубка листовой стали в тисках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057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4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Обрублен</a:t>
                      </a:r>
                      <a:r>
                        <a:rPr lang="ru-RU" sz="2000" b="1" spc="-2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ная кромка д</a:t>
                      </a: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етали </a:t>
                      </a:r>
                      <a:r>
                        <a:rPr lang="ru-RU" sz="2000" b="1" spc="-3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криволинейна</a:t>
                      </a:r>
                      <a:endParaRPr lang="ru-RU" sz="2000" b="1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Деталь слабо зажата в тисках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Прочно закреплять деталь </a:t>
                      </a:r>
                      <a:r>
                        <a:rPr lang="ru-RU" sz="2000" b="1" spc="-2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 тисках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743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Стороны </a:t>
                      </a:r>
                      <a:r>
                        <a:rPr lang="ru-RU" sz="2000" b="1" spc="1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вырублен</a:t>
                      </a:r>
                      <a:r>
                        <a:rPr lang="ru-RU" sz="2000" b="1" spc="-1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ной детали</a:t>
                      </a:r>
                      <a:endParaRPr lang="ru-RU" sz="2000" b="1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непарал</a:t>
                      </a:r>
                      <a:r>
                        <a:rPr lang="ru-RU" sz="2000" b="1" spc="-2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лельные</a:t>
                      </a:r>
                      <a:endParaRPr lang="ru-RU" sz="2000" b="1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Перекос разметочных рисок.</a:t>
                      </a:r>
                      <a:endParaRPr lang="ru-RU" sz="2000" b="1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Перекос заготовки в тисках</a:t>
                      </a:r>
                      <a:endParaRPr lang="ru-RU" sz="2000" b="1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Соблюдать правила разметки, точно устанавливать де</a:t>
                      </a:r>
                      <a:r>
                        <a:rPr lang="ru-RU" sz="2000" b="1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таль в тисках по разметочной </a:t>
                      </a:r>
                      <a:r>
                        <a:rPr lang="ru-RU" sz="2000" b="1" spc="-4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риске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115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«Рваная» </a:t>
                      </a:r>
                      <a:r>
                        <a:rPr lang="ru-RU" sz="2000" b="1" spc="-3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кромка</a:t>
                      </a:r>
                      <a:endParaRPr lang="ru-RU" sz="2000" b="1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детали</a:t>
                      </a:r>
                      <a:endParaRPr lang="ru-RU" sz="2000" b="1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2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Рубка выполнялась слишком</a:t>
                      </a:r>
                      <a:endParaRPr lang="ru-RU" sz="2000" b="1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2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сильными ударами или тупым</a:t>
                      </a:r>
                      <a:endParaRPr lang="ru-RU" sz="2000" b="1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3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зубилом</a:t>
                      </a:r>
                      <a:endParaRPr lang="ru-RU" sz="2000" b="1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Перед рубкой убедиться в правильной заточке зубила.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Силу ударов регулировать </a:t>
                      </a:r>
                      <a:r>
                        <a:rPr lang="ru-RU" sz="2000" b="1" spc="-2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 зависимости от толщины </a:t>
                      </a:r>
                      <a:r>
                        <a:rPr lang="ru-RU" sz="2000" b="1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заготовки. Угол наклона зубила должен быть </a:t>
                      </a:r>
                      <a:r>
                        <a:rPr lang="ru-RU" sz="2000" b="1" spc="-3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 менее 30°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2254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Продолжение 6 вопроса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79510" y="548681"/>
          <a:ext cx="8712969" cy="6048670"/>
        </p:xfrm>
        <a:graphic>
          <a:graphicData uri="http://schemas.openxmlformats.org/drawingml/2006/table">
            <a:tbl>
              <a:tblPr/>
              <a:tblGrid>
                <a:gridCol w="2011340"/>
                <a:gridCol w="3082731"/>
                <a:gridCol w="3618898"/>
              </a:tblGrid>
              <a:tr h="553682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spc="-4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Прорубание канавок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023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«Рваные» </a:t>
                      </a:r>
                      <a:r>
                        <a:rPr lang="ru-RU" sz="2000" b="1" spc="-3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кромки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канавки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Неправильная заточка </a:t>
                      </a:r>
                      <a:r>
                        <a:rPr lang="ru-RU" sz="2000" b="1" spc="-3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крейцмейселя</a:t>
                      </a:r>
                      <a:endParaRPr lang="ru-RU" sz="2000" b="1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3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Крейцмейсель</a:t>
                      </a:r>
                      <a:r>
                        <a:rPr lang="ru-RU" sz="2000" b="1" spc="-3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затачивать </a:t>
                      </a:r>
                      <a:r>
                        <a:rPr lang="ru-RU" sz="2000" b="1" spc="-2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 </a:t>
                      </a:r>
                      <a:r>
                        <a:rPr lang="ru-RU" sz="2000" b="1" spc="-25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поднутрением</a:t>
                      </a:r>
                      <a:r>
                        <a:rPr lang="ru-RU" sz="2000" b="1" spc="-2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000" b="1" spc="-4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режущей кромки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760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4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Глубина </a:t>
                      </a:r>
                      <a:r>
                        <a:rPr lang="ru-RU" sz="2000" b="1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канавки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неодина</a:t>
                      </a:r>
                      <a:r>
                        <a:rPr lang="ru-RU" sz="20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кова по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ее длине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2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 процессе рубки </a:t>
                      </a:r>
                      <a:r>
                        <a:rPr lang="ru-RU" sz="2000" b="1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 производилось </a:t>
                      </a:r>
                      <a:r>
                        <a:rPr lang="ru-RU" sz="20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регулирование наклона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35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крейцмейселя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2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При рубке толщину </a:t>
                      </a:r>
                      <a:r>
                        <a:rPr lang="ru-RU" sz="20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срезаемого слоя материала, </a:t>
                      </a:r>
                      <a:r>
                        <a:rPr lang="ru-RU" sz="2000" b="1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 следовательно, и глубину </a:t>
                      </a:r>
                      <a:r>
                        <a:rPr lang="ru-RU" sz="20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канавки регулировать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3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наклоном </a:t>
                      </a:r>
                      <a:r>
                        <a:rPr lang="ru-RU" sz="2000" b="1" spc="-3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крейцмейселя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66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Сколы на </a:t>
                      </a:r>
                      <a:r>
                        <a:rPr lang="ru-RU" sz="20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конце </a:t>
                      </a:r>
                      <a:r>
                        <a:rPr lang="ru-RU" sz="2000" b="1" spc="-1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ка</a:t>
                      </a:r>
                      <a:r>
                        <a:rPr lang="ru-RU" sz="2000" b="1" spc="-3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навки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 обрублена фаска </a:t>
                      </a:r>
                      <a:r>
                        <a:rPr lang="ru-RU" sz="2000" b="1" spc="-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 детали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Перед началом рубки </a:t>
                      </a:r>
                      <a:r>
                        <a:rPr lang="ru-RU" sz="2000" b="1" spc="-3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(особенно хрупких </a:t>
                      </a:r>
                      <a:r>
                        <a:rPr lang="ru-RU" sz="20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металлов) обязательно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срубать фаску </a:t>
                      </a:r>
                      <a:r>
                        <a:rPr lang="ru-RU" sz="2000" b="1" spc="-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 ребре заготовки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2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 месте выхода </a:t>
                      </a:r>
                      <a:r>
                        <a:rPr lang="ru-RU" sz="2000" b="1" spc="-4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крейцмейселя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2254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Продолжение 6 вопроса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79510" y="620688"/>
          <a:ext cx="8712969" cy="5976663"/>
        </p:xfrm>
        <a:graphic>
          <a:graphicData uri="http://schemas.openxmlformats.org/drawingml/2006/table">
            <a:tbl>
              <a:tblPr/>
              <a:tblGrid>
                <a:gridCol w="2011340"/>
                <a:gridCol w="3082731"/>
                <a:gridCol w="3618898"/>
              </a:tblGrid>
              <a:tr h="648343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spc="-4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Срубание слоя металла на широкой поверхности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969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Грубые завалы и </a:t>
                      </a:r>
                      <a:r>
                        <a:rPr lang="ru-RU" sz="2000" b="1" spc="-1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за</a:t>
                      </a:r>
                      <a:r>
                        <a:rPr lang="ru-RU" sz="2000" b="1" spc="-2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рубы </a:t>
                      </a:r>
                      <a:r>
                        <a:rPr lang="ru-RU" sz="2000" b="1" spc="-2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 </a:t>
                      </a:r>
                      <a:r>
                        <a:rPr lang="ru-RU" sz="2000" b="1" spc="-15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обрабо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танной</a:t>
                      </a:r>
                      <a:r>
                        <a:rPr lang="ru-RU" sz="2000" b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по</a:t>
                      </a:r>
                      <a:r>
                        <a:rPr lang="ru-RU" sz="2000" b="1" spc="-3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верхности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Рубка осуществлялась тупым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зубилом. Неправильная </a:t>
                      </a:r>
                      <a:r>
                        <a:rPr lang="ru-RU" sz="2000" b="1" spc="-1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установка </a:t>
                      </a:r>
                      <a:r>
                        <a:rPr lang="ru-RU" sz="20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зубила в процессе </a:t>
                      </a:r>
                      <a:r>
                        <a:rPr lang="ru-RU" sz="2000" b="1" spc="-1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руб</a:t>
                      </a:r>
                      <a:r>
                        <a:rPr lang="ru-RU" sz="2000" b="1" spc="-2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ки</a:t>
                      </a:r>
                      <a:r>
                        <a:rPr lang="ru-RU" sz="2000" b="1" spc="-2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. Неравномерность силы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ударов молотком по зубилу в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3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процессе рубки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Наиболее рационально про</a:t>
                      </a:r>
                      <a:r>
                        <a:rPr lang="ru-RU" sz="20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изводить срубание выступов </a:t>
                      </a:r>
                      <a:r>
                        <a:rPr lang="ru-RU" sz="2000" b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между прорубленными ранее </a:t>
                      </a:r>
                      <a:r>
                        <a:rPr lang="ru-RU" sz="20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канавками способом «елоч</a:t>
                      </a:r>
                      <a:r>
                        <a:rPr lang="ru-RU" sz="2000" b="1" spc="-3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ка». Толщину снимаемого </a:t>
                      </a:r>
                      <a:r>
                        <a:rPr lang="ru-RU" sz="20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слоя регулировать наклоном </a:t>
                      </a:r>
                      <a:r>
                        <a:rPr lang="ru-RU" sz="2000" b="1" spc="-3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зубила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313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3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Сколы на </a:t>
                      </a:r>
                      <a:r>
                        <a:rPr lang="ru-RU" sz="2000" b="1" spc="-1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кромке де</a:t>
                      </a:r>
                      <a:r>
                        <a:rPr lang="ru-RU" sz="2000" b="1" spc="-2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тали</a:t>
                      </a:r>
                      <a:endParaRPr lang="ru-RU" sz="2000" b="1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 обрублены фаски на </a:t>
                      </a:r>
                      <a:r>
                        <a:rPr lang="ru-RU" sz="2000" b="1" spc="-1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дета</a:t>
                      </a:r>
                      <a:r>
                        <a:rPr lang="ru-RU" sz="2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ли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Перед рубкой широкой поверхности детали (особенно </a:t>
                      </a:r>
                      <a:r>
                        <a:rPr lang="ru-RU" sz="2000" b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хрупкого материала) обяза</a:t>
                      </a:r>
                      <a:r>
                        <a:rPr lang="ru-RU" sz="2000" b="1" spc="-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тельно срубать фаски со всех ребер детали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2254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Продолжение 6 вопроса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251517" y="836714"/>
          <a:ext cx="8640962" cy="5759887"/>
        </p:xfrm>
        <a:graphic>
          <a:graphicData uri="http://schemas.openxmlformats.org/drawingml/2006/table">
            <a:tbl>
              <a:tblPr/>
              <a:tblGrid>
                <a:gridCol w="2232251"/>
                <a:gridCol w="2819720"/>
                <a:gridCol w="3588991"/>
              </a:tblGrid>
              <a:tr h="640828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spc="-4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Рубка листовой, полосовой и прутковой стали на плите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643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4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Непрямо</a:t>
                      </a:r>
                      <a:r>
                        <a:rPr lang="ru-RU" sz="2000" b="1" spc="-3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линейная</a:t>
                      </a:r>
                      <a:endParaRPr lang="ru-RU" sz="2000" b="1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кромка от</a:t>
                      </a:r>
                      <a:r>
                        <a:rPr lang="ru-RU" sz="2000" b="1" spc="-3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рубленной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детали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Нарушение правил разметки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детали. Рубка велась не </a:t>
                      </a:r>
                      <a:r>
                        <a:rPr lang="ru-RU" sz="2000" b="1" spc="-1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 </a:t>
                      </a:r>
                      <a:r>
                        <a:rPr lang="ru-RU" sz="2000" b="1" spc="-2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разметочной </a:t>
                      </a:r>
                      <a:r>
                        <a:rPr lang="ru-RU" sz="2000" b="1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риске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Следить за прямолинейностью риски разметки. Точно </a:t>
                      </a:r>
                      <a:r>
                        <a:rPr lang="ru-RU" sz="2000" b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устанавливать зубило на </a:t>
                      </a:r>
                      <a:r>
                        <a:rPr lang="ru-RU" sz="2000" b="1" spc="-4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риску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834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2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Кромка от</a:t>
                      </a:r>
                      <a:r>
                        <a:rPr lang="ru-RU" sz="2000" b="1" spc="-3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рубленной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Детали </a:t>
                      </a: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имеет глуб</a:t>
                      </a:r>
                      <a:r>
                        <a:rPr lang="ru-RU" sz="2000" b="1" spc="-4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окие </a:t>
                      </a:r>
                      <a:r>
                        <a:rPr lang="ru-RU" sz="20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зарубы </a:t>
                      </a:r>
                      <a:r>
                        <a:rPr lang="ru-RU" sz="2000" b="1" spc="-1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 </a:t>
                      </a:r>
                      <a:r>
                        <a:rPr lang="ru-RU" sz="2000" b="1" spc="-5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сколы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Неправильная заточка зуби</a:t>
                      </a:r>
                      <a:r>
                        <a:rPr lang="ru-RU" sz="2000" b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ла. Неточная установка зуби</a:t>
                      </a:r>
                      <a:r>
                        <a:rPr lang="ru-RU" sz="20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ла на разметочную риску.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Рубка выполнялась слишком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слабыми ударами с «</a:t>
                      </a:r>
                      <a:r>
                        <a:rPr lang="ru-RU" sz="2000" b="1" spc="-1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присту</a:t>
                      </a:r>
                      <a:r>
                        <a:rPr lang="ru-RU" sz="2000" b="1" spc="-3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киванием</a:t>
                      </a:r>
                      <a:r>
                        <a:rPr lang="ru-RU" sz="2000" b="1" spc="-3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» или тупым зубилом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Для рубки листового металла зубило следует затачивать </a:t>
                      </a:r>
                      <a:r>
                        <a:rPr lang="ru-RU" sz="20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слегка закругленно. Рубку </a:t>
                      </a:r>
                      <a:r>
                        <a:rPr lang="ru-RU" sz="2000" b="1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производить энергичными </a:t>
                      </a:r>
                      <a:r>
                        <a:rPr lang="ru-RU" sz="20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ударами без «пристукивания». Прочно удерживать зубило на риске разметки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636912"/>
            <a:ext cx="8229600" cy="1728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dirty="0" smtClean="0">
                <a:solidFill>
                  <a:schemeClr val="bg2">
                    <a:lumMod val="25000"/>
                  </a:schemeClr>
                </a:solidFill>
              </a:rPr>
              <a:t>     Спасибо </a:t>
            </a:r>
            <a:r>
              <a:rPr lang="ru-RU" sz="4400" dirty="0">
                <a:solidFill>
                  <a:schemeClr val="bg2">
                    <a:lumMod val="25000"/>
                  </a:schemeClr>
                </a:solidFill>
              </a:rPr>
              <a:t>за внимание!</a:t>
            </a:r>
          </a:p>
        </p:txBody>
      </p:sp>
    </p:spTree>
    <p:extLst>
      <p:ext uri="{BB962C8B-B14F-4D97-AF65-F5344CB8AC3E}">
        <p14:creationId xmlns="" xmlns:p14="http://schemas.microsoft.com/office/powerpoint/2010/main" val="1258615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0" y="142875"/>
            <a:ext cx="9144000" cy="40580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1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2. ИНСТРУМЕНТЫ, ПРИМЕНЯЕМЫЕ ПРИ РУБКЕ</a:t>
            </a:r>
            <a:endParaRPr lang="ru-RU" sz="3100" dirty="0" smtClean="0">
              <a:solidFill>
                <a:srgbClr val="C00000"/>
              </a:solidFill>
            </a:endParaRPr>
          </a:p>
        </p:txBody>
      </p:sp>
      <p:sp>
        <p:nvSpPr>
          <p:cNvPr id="59393" name="Rectangle 1"/>
          <p:cNvSpPr>
            <a:spLocks noChangeArrowheads="1"/>
          </p:cNvSpPr>
          <p:nvPr/>
        </p:nvSpPr>
        <p:spPr bwMode="auto">
          <a:xfrm>
            <a:off x="0" y="5178680"/>
            <a:ext cx="9144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Рис. 1. Зубило слесарное: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а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- общий вид зубила и его рабо­чей части;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б 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угол заострения и действие сил;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- элементы резания при рубке;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Р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- сила резания; 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w</a:t>
            </a:r>
            <a:r>
              <a:rPr lang="ru-RU" sz="2000" b="1" i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,  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w</a:t>
            </a:r>
            <a:r>
              <a:rPr lang="ru-RU" sz="2000" b="1" i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- составляющие силы резания;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β,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β</a:t>
            </a:r>
            <a:r>
              <a:rPr lang="ru-RU" sz="2000" b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β</a:t>
            </a:r>
            <a:r>
              <a:rPr lang="ru-RU" sz="2000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- углы заострения; </a:t>
            </a:r>
            <a:r>
              <a:rPr lang="ru-RU" sz="2000" b="1" i="1" dirty="0" err="1" smtClean="0">
                <a:latin typeface="Arial" pitchFamily="34" charset="0"/>
                <a:cs typeface="Arial" pitchFamily="34" charset="0"/>
              </a:rPr>
              <a:t>γ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- пе­редний угол;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- задний угол;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δ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-угол резания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652120" y="1052736"/>
            <a:ext cx="349188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Слесарное зубило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(рис. 1) состоит из трех частей: рабочей, средней, ударной. Как и при любой обработке резанием, режущая часть инструмента представляет собой клин (рис. 1 а).</a:t>
            </a:r>
          </a:p>
        </p:txBody>
      </p:sp>
      <p:pic>
        <p:nvPicPr>
          <p:cNvPr id="6" name="Рисунок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620688"/>
            <a:ext cx="5040560" cy="45365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2254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Продолжение </a:t>
            </a:r>
            <a:r>
              <a:rPr lang="en-US" sz="2800" b="1" dirty="0" smtClean="0">
                <a:solidFill>
                  <a:srgbClr val="C00000"/>
                </a:solidFill>
              </a:rPr>
              <a:t>2</a:t>
            </a:r>
            <a:r>
              <a:rPr lang="ru-RU" sz="2800" b="1" dirty="0" smtClean="0">
                <a:solidFill>
                  <a:srgbClr val="C00000"/>
                </a:solidFill>
              </a:rPr>
              <a:t> вопроса</a:t>
            </a: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0" y="642938"/>
            <a:ext cx="9144000" cy="6215062"/>
          </a:xfrm>
        </p:spPr>
        <p:txBody>
          <a:bodyPr/>
          <a:lstStyle/>
          <a:p>
            <a:r>
              <a:rPr lang="ru-RU" sz="2400" b="1" i="1" dirty="0" err="1" smtClean="0">
                <a:latin typeface="Arial" pitchFamily="34" charset="0"/>
                <a:cs typeface="Arial" pitchFamily="34" charset="0"/>
              </a:rPr>
              <a:t>Крейцмейселъ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(рис. 2) отличается от зубила более узкой режущей кромкой. </a:t>
            </a:r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Крейцмейсель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применяют для вырубания канавок, прорубания шпоночных пазов и тому подобных работ.</a:t>
            </a: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5615608" y="3356992"/>
            <a:ext cx="3528392" cy="4001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Рис. 2.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Крейцмейсель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2204865"/>
            <a:ext cx="4433267" cy="1590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0" y="3861048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err="1" smtClean="0">
                <a:latin typeface="Arial" pitchFamily="34" charset="0"/>
                <a:cs typeface="Arial" pitchFamily="34" charset="0"/>
              </a:rPr>
              <a:t>Канавочник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(рис. 3.) применяется для вырубания смазочных канавок во вкладышах и втулках подшипников скольжения и профильных канавок специального назначения.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Рисунок 8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5373216"/>
            <a:ext cx="4464496" cy="14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5148064" y="6109267"/>
            <a:ext cx="37444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93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</a:t>
            </a:r>
            <a:r>
              <a:rPr lang="ru-RU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3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Канавочник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2254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Продолжение </a:t>
            </a:r>
            <a:r>
              <a:rPr lang="en-US" sz="2800" b="1" dirty="0" smtClean="0">
                <a:solidFill>
                  <a:srgbClr val="C00000"/>
                </a:solidFill>
              </a:rPr>
              <a:t>2</a:t>
            </a:r>
            <a:r>
              <a:rPr lang="ru-RU" sz="2800" b="1" dirty="0" smtClean="0">
                <a:solidFill>
                  <a:srgbClr val="C00000"/>
                </a:solidFill>
              </a:rPr>
              <a:t> вопроса</a:t>
            </a: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0" y="642938"/>
            <a:ext cx="9144000" cy="6215062"/>
          </a:xfrm>
        </p:spPr>
        <p:txBody>
          <a:bodyPr>
            <a:norm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Слесарные молотки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(рис. 4.) применяются при рубке в качестве ударного инструмента для создания силы резания и бывают двух видов - с круглым (рис. 4, 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а)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и квадратным (рис. 4, 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б)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бойком.</a:t>
            </a:r>
          </a:p>
        </p:txBody>
      </p:sp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5220072" y="4797152"/>
            <a:ext cx="3744416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179388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Рис. 4. Молотки слесарные: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а 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с круглым бойком; б - с квадратным бойком; в - способы крепления ручки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276872"/>
            <a:ext cx="4752528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p0007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 l="9216" t="7737" r="5420" b="5610"/>
          <a:stretch>
            <a:fillRect/>
          </a:stretch>
        </p:blipFill>
        <p:spPr>
          <a:xfrm>
            <a:off x="25208" y="311176"/>
            <a:ext cx="9118791" cy="654682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225425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3.ЗАТОЧКА РЕЖУЩЕГО ИНСТРУМЕНТА</a:t>
            </a:r>
            <a:endParaRPr lang="ru-RU" sz="3200" b="1" dirty="0" smtClean="0">
              <a:solidFill>
                <a:srgbClr val="C00000"/>
              </a:solidFill>
            </a:endParaRP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0" y="642938"/>
            <a:ext cx="9144000" cy="6215062"/>
          </a:xfrm>
        </p:spPr>
        <p:txBody>
          <a:bodyPr>
            <a:normAutofit/>
          </a:bodyPr>
          <a:lstStyle/>
          <a:p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Заточка режущего инструмента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осуществляется на заточных станках</a:t>
            </a:r>
            <a:endParaRPr lang="ru-RU" sz="2400" b="1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3185" name="Rectangle 1"/>
          <p:cNvSpPr>
            <a:spLocks noChangeArrowheads="1"/>
          </p:cNvSpPr>
          <p:nvPr/>
        </p:nvSpPr>
        <p:spPr bwMode="auto">
          <a:xfrm>
            <a:off x="0" y="5177517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Рис. 5. Заточной станок:</a:t>
            </a:r>
          </a:p>
          <a:p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а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- заточной узел станка; 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б -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шаблон для контроля углов заточки; 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- защитный экран; 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2 -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кожух; 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3 -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подручник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Рисунок 8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1556792"/>
            <a:ext cx="7344816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p0008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 l="9216" t="9284" r="5420" b="5609"/>
          <a:stretch>
            <a:fillRect/>
          </a:stretch>
        </p:blipFill>
        <p:spPr>
          <a:xfrm>
            <a:off x="10620" y="417796"/>
            <a:ext cx="9133379" cy="644020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89917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4. ОСНОВНЫЕ ПРАВИЛА И СПОСОБЫ ВЫПОЛНЕНИЯ РАБОТ ПРИ РУБКЕ</a:t>
            </a:r>
            <a:endParaRPr lang="ru-RU" sz="2800" b="1" dirty="0" smtClean="0">
              <a:solidFill>
                <a:srgbClr val="C00000"/>
              </a:solidFill>
            </a:endParaRP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621506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1. При рубке листового и полосового металла толщиной до 3 мм </a:t>
            </a:r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по уровню губок  тисков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следует соблюдать следующие правила:</a:t>
            </a:r>
          </a:p>
          <a:p>
            <a:pPr lvl="0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часть заготовки, уходящая в стружку, должна располагаться выше уровня губок тисков;</a:t>
            </a:r>
          </a:p>
          <a:p>
            <a:pPr lvl="0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риска на заготовке должна находиться точно на уровне губок тисков, перекос заготовки не допустим;</a:t>
            </a:r>
          </a:p>
          <a:p>
            <a:pPr lvl="0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заготовка не должна выступать за правый торец губок тисков;</a:t>
            </a:r>
          </a:p>
          <a:p>
            <a:pPr lvl="0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рубку по уровню тисков выполнять серединой режущей кромки инструмента, располагая его под углом 45 ° к заготовке (рис. 6 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б).</a:t>
            </a:r>
            <a:br>
              <a:rPr lang="ru-RU" sz="24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Угол наклона зубила в зависимости от угла заострения рабочей части составляет от 30 до 35 ° (рис. 6 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а).</a:t>
            </a: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pPr lvl="0"/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628</TotalTime>
  <Words>1387</Words>
  <Application>Microsoft Office PowerPoint</Application>
  <PresentationFormat>Экран (4:3)</PresentationFormat>
  <Paragraphs>157</Paragraphs>
  <Slides>24</Slides>
  <Notes>22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Поток</vt:lpstr>
      <vt:lpstr>РУБКА МЕТАЛЛА</vt:lpstr>
      <vt:lpstr>    1. Цель и назначение слесарной рубки</vt:lpstr>
      <vt:lpstr>       2. ИНСТРУМЕНТЫ, ПРИМЕНЯЕМЫЕ ПРИ РУБКЕ</vt:lpstr>
      <vt:lpstr>Продолжение 2 вопроса</vt:lpstr>
      <vt:lpstr>Продолжение 2 вопроса</vt:lpstr>
      <vt:lpstr>Слайд 6</vt:lpstr>
      <vt:lpstr>3.ЗАТОЧКА РЕЖУЩЕГО ИНСТРУМЕНТА</vt:lpstr>
      <vt:lpstr>Слайд 8</vt:lpstr>
      <vt:lpstr>4. ОСНОВНЫЕ ПРАВИЛА И СПОСОБЫ ВЫПОЛНЕНИЯ РАБОТ ПРИ РУБКЕ</vt:lpstr>
      <vt:lpstr>Продолжение 4 вопроса</vt:lpstr>
      <vt:lpstr>Продолжение 4 вопроса</vt:lpstr>
      <vt:lpstr>Продолжение 4 вопроса</vt:lpstr>
      <vt:lpstr>Продолжение 4 вопроса</vt:lpstr>
      <vt:lpstr>Продолжение 4 вопроса</vt:lpstr>
      <vt:lpstr>Продолжение 4 вопроса</vt:lpstr>
      <vt:lpstr>Слайд 16</vt:lpstr>
      <vt:lpstr>Слайд 17</vt:lpstr>
      <vt:lpstr>5. РУЧНЫЕ МЕХАНИЗИРОВАННЫЕ ИНСТРУМЕНТЫ</vt:lpstr>
      <vt:lpstr>Продолжение 5 вопроса</vt:lpstr>
      <vt:lpstr>  6. ТИПИЧНЫЕ ДЕФЕКТЫ ПРИ РУБКЕ,  ПРИЧИНЫ ИХ ПОЯВЛЕНИЯ И СПОСОБЫ ПРЕДУПРЕЖДЕНИЯ</vt:lpstr>
      <vt:lpstr>Продолжение 6 вопроса</vt:lpstr>
      <vt:lpstr>Продолжение 6 вопроса</vt:lpstr>
      <vt:lpstr>Продолжение 6 вопроса</vt:lpstr>
      <vt:lpstr>Слайд 24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Toshiba</dc:creator>
  <cp:lastModifiedBy>Пользователь Windows</cp:lastModifiedBy>
  <cp:revision>61</cp:revision>
  <dcterms:created xsi:type="dcterms:W3CDTF">2011-07-14T12:34:11Z</dcterms:created>
  <dcterms:modified xsi:type="dcterms:W3CDTF">2023-01-10T16:09:53Z</dcterms:modified>
</cp:coreProperties>
</file>